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7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3" d="100"/>
          <a:sy n="83" d="100"/>
        </p:scale>
        <p:origin x="222" y="17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/>
              <a:t>Практические основы астрономии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4653136"/>
            <a:ext cx="3992488" cy="985664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sz="2000" dirty="0" smtClean="0"/>
              <a:t>Презентацию подготовила учитель физики МБОУ «СОШ №19</a:t>
            </a:r>
            <a:r>
              <a:rPr lang="ru-RU" sz="2000" dirty="0" smtClean="0"/>
              <a:t>»</a:t>
            </a:r>
            <a:r>
              <a:rPr lang="en-US" sz="2000" dirty="0" smtClean="0"/>
              <a:t> </a:t>
            </a:r>
            <a:r>
              <a:rPr lang="ru-RU" sz="2000" dirty="0" err="1" smtClean="0"/>
              <a:t>г.Кемерово</a:t>
            </a:r>
            <a:endParaRPr lang="ru-RU" sz="2000" dirty="0" smtClean="0"/>
          </a:p>
          <a:p>
            <a:pPr algn="l"/>
            <a:r>
              <a:rPr lang="ru-RU" sz="2000" dirty="0" smtClean="0"/>
              <a:t>Зайцева Светлана Геннадьевна.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85426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i="1" dirty="0">
                <a:latin typeface="Times New Roman"/>
                <a:ea typeface="Times New Roman"/>
              </a:rPr>
              <a:t>Эклиптика</a:t>
            </a:r>
            <a:endParaRPr lang="ru-RU" dirty="0"/>
          </a:p>
        </p:txBody>
      </p:sp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7488832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2420888"/>
            <a:ext cx="5715000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07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latin typeface="Times New Roman"/>
                <a:ea typeface="Times New Roman"/>
              </a:rPr>
              <a:t>Эклиптика</a:t>
            </a:r>
            <a:endParaRPr lang="ru-RU" dirty="0"/>
          </a:p>
        </p:txBody>
      </p:sp>
      <p:pic>
        <p:nvPicPr>
          <p:cNvPr id="922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996952"/>
            <a:ext cx="5256584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8460432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30" y="5949280"/>
            <a:ext cx="7776863" cy="340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881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/>
              <a:t>Определение географической широты</a:t>
            </a:r>
            <a:endParaRPr lang="ru-RU" sz="3200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1" y="980729"/>
            <a:ext cx="4032449" cy="3600400"/>
          </a:xfrm>
        </p:spPr>
      </p:pic>
      <p:sp>
        <p:nvSpPr>
          <p:cNvPr id="3" name="Прямоугольник 2"/>
          <p:cNvSpPr/>
          <p:nvPr/>
        </p:nvSpPr>
        <p:spPr>
          <a:xfrm>
            <a:off x="1259632" y="4581128"/>
            <a:ext cx="6984776" cy="11346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 каждом месте земной поверхности высота </a:t>
            </a:r>
            <a:r>
              <a:rPr lang="ru-RU" i="1" dirty="0" err="1">
                <a:latin typeface="Times New Roman"/>
                <a:ea typeface="Times New Roman"/>
                <a:cs typeface="Times New Roman"/>
              </a:rPr>
              <a:t>h</a:t>
            </a:r>
            <a:r>
              <a:rPr lang="ru-RU" i="1" baseline="-25000" dirty="0" err="1">
                <a:latin typeface="Times New Roman"/>
                <a:ea typeface="Times New Roman"/>
                <a:cs typeface="Times New Roman"/>
              </a:rPr>
              <a:t>p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 полю­са мира всегда равна географической широте φ этого места, т. е.</a:t>
            </a:r>
            <a:endParaRPr lang="ru-RU" sz="1600" dirty="0">
              <a:ea typeface="Calibri"/>
              <a:cs typeface="Times New Roman"/>
            </a:endParaRPr>
          </a:p>
          <a:p>
            <a:pPr algn="ctr"/>
            <a:r>
              <a:rPr lang="ru-RU" b="1" i="1" dirty="0" err="1">
                <a:latin typeface="Times New Roman"/>
                <a:ea typeface="Times New Roman"/>
              </a:rPr>
              <a:t>h</a:t>
            </a:r>
            <a:r>
              <a:rPr lang="ru-RU" b="1" i="1" baseline="-25000" dirty="0" err="1">
                <a:latin typeface="Times New Roman"/>
                <a:ea typeface="Times New Roman"/>
              </a:rPr>
              <a:t>p</a:t>
            </a:r>
            <a:r>
              <a:rPr lang="ru-RU" b="1" i="1" dirty="0">
                <a:latin typeface="Times New Roman"/>
                <a:ea typeface="Times New Roman"/>
              </a:rPr>
              <a:t>=φ 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981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i="1" dirty="0">
                <a:latin typeface="Times New Roman"/>
                <a:ea typeface="Times New Roman"/>
                <a:cs typeface="Times New Roman"/>
              </a:rPr>
              <a:t>Верхняя кульминация </a:t>
            </a:r>
            <a:r>
              <a:rPr lang="ru-RU" sz="3200" i="1" dirty="0" smtClean="0">
                <a:latin typeface="Times New Roman"/>
                <a:ea typeface="Times New Roman"/>
                <a:cs typeface="Times New Roman"/>
              </a:rPr>
              <a:t>светил к югу от зенита</a:t>
            </a:r>
            <a:endParaRPr lang="ru-RU" sz="3200" i="1" dirty="0"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08920"/>
            <a:ext cx="3066554" cy="2792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35896" y="1412776"/>
            <a:ext cx="4968552" cy="500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Высота 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h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 и зенитное расстояние 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z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 любой точки небес­ной сферы, в том числе и любого светила, связаны меж­ду собою зависимостью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b="1" i="1" dirty="0">
                <a:latin typeface="Times New Roman"/>
                <a:ea typeface="Times New Roman"/>
                <a:cs typeface="Times New Roman"/>
              </a:rPr>
              <a:t>h</a:t>
            </a:r>
            <a:r>
              <a:rPr lang="en-US" b="1" i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smtClean="0">
                <a:latin typeface="Times New Roman"/>
                <a:ea typeface="Times New Roman"/>
                <a:cs typeface="Times New Roman"/>
              </a:rPr>
              <a:t>+</a:t>
            </a:r>
            <a:r>
              <a:rPr lang="en-US" b="1" i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smtClean="0">
                <a:latin typeface="Times New Roman"/>
                <a:ea typeface="Times New Roman"/>
                <a:cs typeface="Times New Roman"/>
              </a:rPr>
              <a:t>z</a:t>
            </a:r>
            <a:r>
              <a:rPr lang="en-US" b="1" i="1" dirty="0" smtClean="0">
                <a:latin typeface="Times New Roman"/>
                <a:ea typeface="Times New Roman"/>
                <a:cs typeface="Times New Roman"/>
              </a:rPr>
              <a:t>  </a:t>
            </a:r>
            <a:r>
              <a:rPr lang="ru-RU" b="1" i="1" dirty="0" smtClean="0">
                <a:latin typeface="Times New Roman"/>
                <a:ea typeface="Times New Roman"/>
                <a:cs typeface="Times New Roman"/>
              </a:rPr>
              <a:t>=</a:t>
            </a:r>
            <a:r>
              <a:rPr lang="en-US" b="1" i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smtClean="0">
                <a:latin typeface="Times New Roman"/>
                <a:ea typeface="Times New Roman"/>
                <a:cs typeface="Times New Roman"/>
              </a:rPr>
              <a:t>90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°                    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 момент верхней кульминации светило со склонением 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δ&lt;φ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 (светила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M</a:t>
            </a:r>
            <a:r>
              <a:rPr lang="ru-RU" i="1" baseline="-25000" dirty="0">
                <a:latin typeface="Times New Roman"/>
                <a:ea typeface="Times New Roman"/>
                <a:cs typeface="Times New Roman"/>
              </a:rPr>
              <a:t>1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, 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M</a:t>
            </a:r>
            <a:r>
              <a:rPr lang="ru-RU" i="1" baseline="-25000" dirty="0">
                <a:latin typeface="Times New Roman"/>
                <a:ea typeface="Times New Roman"/>
                <a:cs typeface="Times New Roman"/>
              </a:rPr>
              <a:t>2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 и 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M</a:t>
            </a:r>
            <a:r>
              <a:rPr lang="ru-RU" i="1" baseline="-25000" dirty="0">
                <a:latin typeface="Times New Roman"/>
                <a:ea typeface="Times New Roman"/>
                <a:cs typeface="Times New Roman"/>
              </a:rPr>
              <a:t>3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) пересекает не­бесный меридиан к югу от зенита 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z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 (над или под точкой юга 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S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) и его зенитное расстояние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b="1" i="1" dirty="0" smtClean="0">
                <a:latin typeface="Times New Roman"/>
                <a:ea typeface="Times New Roman"/>
                <a:cs typeface="Times New Roman"/>
              </a:rPr>
              <a:t>Z</a:t>
            </a:r>
            <a:r>
              <a:rPr lang="ru-RU" b="1" i="1" baseline="-25000" dirty="0" smtClean="0">
                <a:latin typeface="Times New Roman"/>
                <a:ea typeface="Times New Roman"/>
                <a:cs typeface="Times New Roman"/>
              </a:rPr>
              <a:t>в</a:t>
            </a:r>
            <a:r>
              <a:rPr lang="en-US" b="1" i="1" baseline="-25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smtClean="0">
                <a:latin typeface="Times New Roman"/>
                <a:ea typeface="Times New Roman"/>
                <a:cs typeface="Times New Roman"/>
              </a:rPr>
              <a:t>=</a:t>
            </a:r>
            <a:r>
              <a:rPr lang="en-US" b="1" i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smtClean="0">
                <a:latin typeface="Times New Roman"/>
                <a:ea typeface="Times New Roman"/>
                <a:cs typeface="Times New Roman"/>
              </a:rPr>
              <a:t>φ-δ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                    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высота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b="1" i="1" dirty="0">
                <a:latin typeface="Times New Roman"/>
                <a:ea typeface="Times New Roman"/>
                <a:cs typeface="Times New Roman"/>
              </a:rPr>
              <a:t>h</a:t>
            </a:r>
            <a:r>
              <a:rPr lang="ru-RU" b="1" i="1" baseline="-25000" dirty="0" smtClean="0">
                <a:latin typeface="Times New Roman"/>
                <a:ea typeface="Times New Roman"/>
                <a:cs typeface="Times New Roman"/>
              </a:rPr>
              <a:t>в</a:t>
            </a:r>
            <a:r>
              <a:rPr lang="en-US" b="1" i="1" baseline="-25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smtClean="0">
                <a:latin typeface="Times New Roman"/>
                <a:ea typeface="Times New Roman"/>
                <a:cs typeface="Times New Roman"/>
              </a:rPr>
              <a:t>= </a:t>
            </a:r>
            <a:r>
              <a:rPr lang="en-US" b="1" i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b="1" i="1" dirty="0" smtClean="0">
                <a:latin typeface="Times New Roman"/>
                <a:ea typeface="Times New Roman"/>
                <a:cs typeface="Times New Roman"/>
              </a:rPr>
              <a:t>(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90°—φ) +δ         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азимут A</a:t>
            </a:r>
            <a:r>
              <a:rPr lang="ru-RU" baseline="-25000" dirty="0">
                <a:latin typeface="Times New Roman"/>
                <a:ea typeface="Times New Roman"/>
                <a:cs typeface="Times New Roman"/>
              </a:rPr>
              <a:t>B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=0° и часовой угол </a:t>
            </a:r>
            <a:r>
              <a:rPr lang="ru-RU" i="1" dirty="0" err="1">
                <a:latin typeface="Times New Roman"/>
                <a:ea typeface="Times New Roman"/>
                <a:cs typeface="Times New Roman"/>
              </a:rPr>
              <a:t>t</a:t>
            </a:r>
            <a:r>
              <a:rPr lang="ru-RU" i="1" baseline="-25000" dirty="0" err="1">
                <a:latin typeface="Times New Roman"/>
                <a:ea typeface="Times New Roman"/>
                <a:cs typeface="Times New Roman"/>
              </a:rPr>
              <a:t>B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 = 0°=0</a:t>
            </a:r>
            <a:r>
              <a:rPr lang="ru-RU" baseline="30000" dirty="0">
                <a:latin typeface="Times New Roman"/>
                <a:ea typeface="Times New Roman"/>
                <a:cs typeface="Times New Roman"/>
              </a:rPr>
              <a:t>ч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147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Верхняя кульминация </a:t>
            </a:r>
            <a:r>
              <a:rPr lang="ru-RU" sz="3200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светил</a:t>
            </a:r>
            <a:r>
              <a:rPr lang="en-US" sz="3200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200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к северу от зенита.</a:t>
            </a:r>
            <a:endParaRPr lang="ru-RU" sz="32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80928"/>
            <a:ext cx="3066554" cy="2792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71881" y="1772816"/>
            <a:ext cx="5400600" cy="4596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При 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δ&gt;φ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 светило (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M</a:t>
            </a:r>
            <a:r>
              <a:rPr lang="ru-RU" sz="2400" i="1" baseline="-25000" dirty="0">
                <a:latin typeface="Times New Roman"/>
                <a:ea typeface="Times New Roman"/>
                <a:cs typeface="Times New Roman"/>
              </a:rPr>
              <a:t>4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) в верхней кульминации пере­секает небесный меридиан к северу от зенита (над точкой севера 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Ν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), между зенитом 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Z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 и северным   полюсом мира 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Р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, и тогда зенитное расстояние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светила</a:t>
            </a:r>
            <a:r>
              <a:rPr lang="ru-RU" sz="2400" dirty="0" smtClean="0">
                <a:ea typeface="Times New Roman"/>
                <a:cs typeface="Times New Roman"/>
              </a:rPr>
              <a:t>      </a:t>
            </a:r>
            <a:r>
              <a:rPr lang="ru-RU" sz="2400" b="1" i="1" dirty="0" err="1" smtClean="0">
                <a:latin typeface="Times New Roman"/>
                <a:ea typeface="Times New Roman"/>
                <a:cs typeface="Times New Roman"/>
              </a:rPr>
              <a:t>z</a:t>
            </a:r>
            <a:r>
              <a:rPr lang="ru-RU" sz="2400" b="1" i="1" baseline="-25000" dirty="0" err="1" smtClean="0">
                <a:latin typeface="Times New Roman"/>
                <a:ea typeface="Times New Roman"/>
                <a:cs typeface="Times New Roman"/>
              </a:rPr>
              <a:t>в</a:t>
            </a:r>
            <a:r>
              <a:rPr lang="ru-RU" sz="2400" b="1" i="1" baseline="-25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i="1" dirty="0">
                <a:latin typeface="Times New Roman"/>
                <a:ea typeface="Times New Roman"/>
                <a:cs typeface="Times New Roman"/>
              </a:rPr>
              <a:t>= δ—φ              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в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ысота</a:t>
            </a:r>
            <a:r>
              <a:rPr lang="ru-RU" sz="2400" dirty="0" smtClean="0">
                <a:ea typeface="Times New Roman"/>
                <a:cs typeface="Times New Roman"/>
              </a:rPr>
              <a:t>      </a:t>
            </a:r>
            <a:r>
              <a:rPr lang="ru-RU" sz="2400" b="1" i="1" dirty="0" err="1" smtClean="0">
                <a:latin typeface="Times New Roman"/>
                <a:ea typeface="Times New Roman"/>
                <a:cs typeface="Times New Roman"/>
              </a:rPr>
              <a:t>h</a:t>
            </a:r>
            <a:r>
              <a:rPr lang="ru-RU" sz="2400" b="1" i="1" baseline="-25000" dirty="0" err="1" smtClean="0">
                <a:latin typeface="Times New Roman"/>
                <a:ea typeface="Times New Roman"/>
                <a:cs typeface="Times New Roman"/>
              </a:rPr>
              <a:t>в</a:t>
            </a:r>
            <a:r>
              <a:rPr lang="ru-RU" sz="2400" b="1" i="1" baseline="-25000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i="1" dirty="0">
                <a:latin typeface="Times New Roman"/>
                <a:ea typeface="Times New Roman"/>
                <a:cs typeface="Times New Roman"/>
              </a:rPr>
              <a:t>= (90°-δ)+φ        </a:t>
            </a:r>
            <a:endParaRPr lang="ru-RU" sz="2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азимут A</a:t>
            </a:r>
            <a:r>
              <a:rPr lang="ru-RU" sz="2400" baseline="-25000" dirty="0">
                <a:latin typeface="Times New Roman"/>
                <a:ea typeface="Times New Roman"/>
                <a:cs typeface="Times New Roman"/>
              </a:rPr>
              <a:t>B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=180°, а часовой угол </a:t>
            </a:r>
            <a:r>
              <a:rPr lang="ru-RU" sz="2400" dirty="0" err="1">
                <a:latin typeface="Times New Roman"/>
                <a:ea typeface="Times New Roman"/>
                <a:cs typeface="Times New Roman"/>
              </a:rPr>
              <a:t>t</a:t>
            </a:r>
            <a:r>
              <a:rPr lang="ru-RU" sz="2400" baseline="-25000" dirty="0" err="1">
                <a:latin typeface="Times New Roman"/>
                <a:ea typeface="Times New Roman"/>
                <a:cs typeface="Times New Roman"/>
              </a:rPr>
              <a:t>B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 = 0° = 0</a:t>
            </a:r>
            <a:r>
              <a:rPr lang="ru-RU" sz="2400" baseline="30000" dirty="0">
                <a:latin typeface="Times New Roman"/>
                <a:ea typeface="Times New Roman"/>
                <a:cs typeface="Times New Roman"/>
              </a:rPr>
              <a:t>ч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2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342676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Нижняя кульминация </a:t>
            </a:r>
            <a:r>
              <a:rPr lang="ru-RU" sz="3200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светил к </a:t>
            </a:r>
            <a:r>
              <a:rPr lang="ru-RU" sz="3200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северу </a:t>
            </a:r>
            <a:r>
              <a:rPr lang="ru-RU" sz="3200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от зенита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2889754" cy="2840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87824" y="1406364"/>
            <a:ext cx="5364088" cy="3790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 момент нижней кульминации светило пе­ресекает небесный меридиан под северным полюсом ми­ра: незаходящее светило (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M</a:t>
            </a:r>
            <a:r>
              <a:rPr lang="ru-RU" i="1" baseline="-25000" dirty="0">
                <a:latin typeface="Times New Roman"/>
                <a:ea typeface="Times New Roman"/>
                <a:cs typeface="Times New Roman"/>
              </a:rPr>
              <a:t>1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)—над точкой севера 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N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, заходящее светило (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М</a:t>
            </a:r>
            <a:r>
              <a:rPr lang="ru-RU" i="1" baseline="-25000" dirty="0">
                <a:latin typeface="Times New Roman"/>
                <a:ea typeface="Times New Roman"/>
                <a:cs typeface="Times New Roman"/>
              </a:rPr>
              <a:t>2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 и 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M</a:t>
            </a:r>
            <a:r>
              <a:rPr lang="ru-RU" i="1" baseline="-25000" dirty="0">
                <a:latin typeface="Times New Roman"/>
                <a:ea typeface="Times New Roman"/>
                <a:cs typeface="Times New Roman"/>
              </a:rPr>
              <a:t>3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) и невосходящее свети­ло (</a:t>
            </a:r>
            <a:r>
              <a:rPr lang="ru-RU" i="1" dirty="0">
                <a:latin typeface="Times New Roman"/>
                <a:ea typeface="Times New Roman"/>
                <a:cs typeface="Times New Roman"/>
              </a:rPr>
              <a:t>M</a:t>
            </a:r>
            <a:r>
              <a:rPr lang="ru-RU" i="1" baseline="-25000" dirty="0">
                <a:latin typeface="Times New Roman"/>
                <a:ea typeface="Times New Roman"/>
                <a:cs typeface="Times New Roman"/>
              </a:rPr>
              <a:t>4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)—под точкой севера. В нижней кульминации высота светила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h</a:t>
            </a:r>
            <a:r>
              <a:rPr lang="ru-RU" b="1" i="1" baseline="-25000" dirty="0" err="1">
                <a:latin typeface="Times New Roman"/>
                <a:ea typeface="Times New Roman"/>
                <a:cs typeface="Times New Roman"/>
              </a:rPr>
              <a:t>н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=δ-(90°-φ)       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его зенитное расстояние</a:t>
            </a:r>
            <a:endParaRPr lang="ru-RU" sz="16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i="1" dirty="0" err="1">
                <a:latin typeface="Times New Roman"/>
                <a:ea typeface="Times New Roman"/>
                <a:cs typeface="Times New Roman"/>
              </a:rPr>
              <a:t>z</a:t>
            </a:r>
            <a:r>
              <a:rPr lang="ru-RU" b="1" i="1" baseline="-25000" dirty="0" err="1">
                <a:latin typeface="Times New Roman"/>
                <a:ea typeface="Times New Roman"/>
                <a:cs typeface="Times New Roman"/>
              </a:rPr>
              <a:t>н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=180°—δ—φ      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азимут </a:t>
            </a:r>
            <a:r>
              <a:rPr lang="ru-RU" i="1" dirty="0" err="1">
                <a:latin typeface="Times New Roman"/>
                <a:ea typeface="Times New Roman"/>
                <a:cs typeface="Times New Roman"/>
              </a:rPr>
              <a:t>A</a:t>
            </a:r>
            <a:r>
              <a:rPr lang="ru-RU" i="1" baseline="-25000" dirty="0" err="1">
                <a:latin typeface="Times New Roman"/>
                <a:ea typeface="Times New Roman"/>
                <a:cs typeface="Times New Roman"/>
              </a:rPr>
              <a:t>н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=180° и часовой угол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t</a:t>
            </a:r>
            <a:r>
              <a:rPr lang="ru-RU" baseline="-25000" dirty="0" err="1">
                <a:latin typeface="Times New Roman"/>
                <a:ea typeface="Times New Roman"/>
                <a:cs typeface="Times New Roman"/>
              </a:rPr>
              <a:t>н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=180°=12</a:t>
            </a:r>
            <a:r>
              <a:rPr lang="ru-RU" baseline="30000" dirty="0">
                <a:latin typeface="Times New Roman"/>
                <a:ea typeface="Times New Roman"/>
                <a:cs typeface="Times New Roman"/>
              </a:rPr>
              <a:t>ч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1760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Нижняя кульминация светил к </a:t>
            </a:r>
            <a:r>
              <a:rPr lang="ru-RU" sz="3200" i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югу от </a:t>
            </a:r>
            <a:r>
              <a:rPr lang="ru-RU" sz="3200" i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зенита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1" y="2204864"/>
            <a:ext cx="2889754" cy="2840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43806" y="1412776"/>
            <a:ext cx="5977471" cy="5131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 зависимости от φ, светила с δ&lt;0° могут в нижней кульминации проходить под точкой юга S (светило M</a:t>
            </a:r>
            <a:r>
              <a:rPr lang="ru-RU" baseline="-25000" dirty="0">
                <a:latin typeface="Times New Roman"/>
                <a:ea typeface="Times New Roman"/>
                <a:cs typeface="Times New Roman"/>
              </a:rPr>
              <a:t>5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) и тогда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A</a:t>
            </a:r>
            <a:r>
              <a:rPr lang="ru-RU" baseline="-25000" dirty="0" err="1">
                <a:latin typeface="Times New Roman"/>
                <a:ea typeface="Times New Roman"/>
                <a:cs typeface="Times New Roman"/>
              </a:rPr>
              <a:t>н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=0°, а часовой угол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t</a:t>
            </a:r>
            <a:r>
              <a:rPr lang="ru-RU" baseline="-25000" dirty="0" err="1">
                <a:latin typeface="Times New Roman"/>
                <a:ea typeface="Times New Roman"/>
                <a:cs typeface="Times New Roman"/>
              </a:rPr>
              <a:t>н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=180°=12</a:t>
            </a:r>
            <a:r>
              <a:rPr lang="ru-RU" baseline="30000" dirty="0">
                <a:latin typeface="Times New Roman"/>
                <a:ea typeface="Times New Roman"/>
                <a:cs typeface="Times New Roman"/>
              </a:rPr>
              <a:t>ч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. 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 этом слу­чае при решении задач получится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z</a:t>
            </a:r>
            <a:r>
              <a:rPr lang="ru-RU" baseline="-25000" dirty="0" err="1">
                <a:latin typeface="Times New Roman"/>
                <a:ea typeface="Times New Roman"/>
                <a:cs typeface="Times New Roman"/>
              </a:rPr>
              <a:t>н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&gt;180° или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h</a:t>
            </a:r>
            <a:r>
              <a:rPr lang="ru-RU" baseline="-25000" dirty="0" err="1">
                <a:latin typeface="Times New Roman"/>
                <a:ea typeface="Times New Roman"/>
                <a:cs typeface="Times New Roman"/>
              </a:rPr>
              <a:t>н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&lt; - 90°, 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чего быть не может, и, следовательно, реальное зенитное расстояние 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z=360°-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z</a:t>
            </a:r>
            <a:r>
              <a:rPr lang="ru-RU" baseline="-25000" dirty="0" err="1">
                <a:latin typeface="Times New Roman"/>
                <a:ea typeface="Times New Roman"/>
                <a:cs typeface="Times New Roman"/>
              </a:rPr>
              <a:t>н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, а высота h= -(180°+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h</a:t>
            </a:r>
            <a:r>
              <a:rPr lang="ru-RU" baseline="-25000" dirty="0" err="1">
                <a:latin typeface="Times New Roman"/>
                <a:ea typeface="Times New Roman"/>
                <a:cs typeface="Times New Roman"/>
              </a:rPr>
              <a:t>н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), 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но всегда h = 90°—z. 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При</a:t>
            </a:r>
            <a:r>
              <a:rPr lang="ru-RU" sz="1600" dirty="0" smtClean="0">
                <a:ea typeface="Times New Roman"/>
                <a:cs typeface="Times New Roman"/>
              </a:rPr>
              <a:t>   </a:t>
            </a:r>
            <a:r>
              <a:rPr lang="ru-RU" b="1" i="1" dirty="0" smtClean="0">
                <a:latin typeface="Times New Roman"/>
                <a:ea typeface="Times New Roman"/>
                <a:cs typeface="Times New Roman"/>
              </a:rPr>
              <a:t>δ</a:t>
            </a:r>
            <a:r>
              <a:rPr lang="ru-RU" b="1" i="1" dirty="0">
                <a:latin typeface="Times New Roman"/>
                <a:ea typeface="Times New Roman"/>
                <a:cs typeface="Times New Roman"/>
              </a:rPr>
              <a:t>≥ +(90°-φ)          </a:t>
            </a:r>
            <a:endParaRPr lang="ru-RU" sz="16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высота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h</a:t>
            </a:r>
            <a:r>
              <a:rPr lang="ru-RU" baseline="-25000" dirty="0" err="1">
                <a:latin typeface="Times New Roman"/>
                <a:ea typeface="Times New Roman"/>
                <a:cs typeface="Times New Roman"/>
              </a:rPr>
              <a:t>н</a:t>
            </a:r>
            <a:r>
              <a:rPr lang="ru-RU" baseline="-25000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≥ 0°, т. е. светило никогда не заходит под го­ризонт (незаходящее светило), а, согласно формуле (5), у невосходящего светила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h</a:t>
            </a:r>
            <a:r>
              <a:rPr lang="ru-RU" baseline="-25000" dirty="0" err="1">
                <a:latin typeface="Times New Roman"/>
                <a:ea typeface="Times New Roman"/>
                <a:cs typeface="Times New Roman"/>
              </a:rPr>
              <a:t>в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&lt;=0° и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склонение</a:t>
            </a:r>
            <a:r>
              <a:rPr lang="ru-RU" sz="1600" dirty="0" smtClean="0">
                <a:ea typeface="Times New Roman"/>
                <a:cs typeface="Times New Roman"/>
              </a:rPr>
              <a:t>  </a:t>
            </a:r>
            <a:r>
              <a:rPr lang="ru-RU" b="1" i="1" dirty="0" smtClean="0">
                <a:latin typeface="Times New Roman"/>
                <a:ea typeface="Times New Roman"/>
              </a:rPr>
              <a:t>δ</a:t>
            </a:r>
            <a:r>
              <a:rPr lang="ru-RU" b="1" i="1" dirty="0">
                <a:latin typeface="Times New Roman"/>
                <a:ea typeface="Times New Roman"/>
              </a:rPr>
              <a:t>≤-(90°-φ)  </a:t>
            </a:r>
            <a:r>
              <a:rPr lang="ru-RU" b="1" i="1" dirty="0">
                <a:solidFill>
                  <a:srgbClr val="747474"/>
                </a:solidFill>
                <a:latin typeface="Times New Roman"/>
                <a:ea typeface="Times New Roman"/>
              </a:rPr>
              <a:t>    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029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Задача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95936" y="1196752"/>
            <a:ext cx="4896544" cy="48860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высоте происходит верхняя 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кульминация звезды </a:t>
            </a:r>
            <a:r>
              <a:rPr lang="ru-RU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Спика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 </a:t>
            </a:r>
            <a:r>
              <a:rPr lang="el-GR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-11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º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значение склонения крупных звёзд находим из справочника) в городе, географическая широта которого составляет 50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</a:p>
          <a:p>
            <a:pPr marL="0" indent="0" algn="ctr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рисунка видно, что </a:t>
            </a:r>
          </a:p>
          <a:p>
            <a:pPr marL="0" indent="0" algn="ctr">
              <a:buNone/>
            </a:pPr>
            <a:r>
              <a:rPr lang="el-G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φ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+(-</a:t>
            </a:r>
            <a:r>
              <a:rPr lang="el-G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)+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90</a:t>
            </a:r>
            <a:r>
              <a:rPr lang="en-US" sz="2000" dirty="0" smtClean="0">
                <a:latin typeface="Arial"/>
                <a:cs typeface="Arial"/>
              </a:rPr>
              <a:t>º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отсюда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90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l-G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φ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l-GR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 = 90º - 50º+ (- 11º) = 29º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060847"/>
            <a:ext cx="2674640" cy="273630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                       </a:t>
            </a:r>
            <a:r>
              <a:rPr lang="en-US" sz="1400" dirty="0"/>
              <a:t>Z</a:t>
            </a:r>
            <a:r>
              <a:rPr lang="en-US" sz="1400" dirty="0" smtClean="0"/>
              <a:t>                              </a:t>
            </a:r>
          </a:p>
          <a:p>
            <a:pPr marL="0" indent="0">
              <a:buNone/>
            </a:pPr>
            <a:r>
              <a:rPr lang="en-US" sz="1400" dirty="0"/>
              <a:t> </a:t>
            </a:r>
            <a:r>
              <a:rPr lang="en-US" sz="1400" dirty="0" smtClean="0"/>
              <a:t>                                             </a:t>
            </a:r>
            <a:r>
              <a:rPr lang="el-GR" sz="1400" dirty="0" smtClean="0">
                <a:latin typeface="Arial"/>
                <a:cs typeface="Arial"/>
              </a:rPr>
              <a:t>φ</a:t>
            </a:r>
            <a:r>
              <a:rPr lang="en-US" sz="1400" dirty="0" smtClean="0">
                <a:latin typeface="Arial"/>
                <a:cs typeface="Arial"/>
              </a:rPr>
              <a:t>   </a:t>
            </a:r>
            <a:r>
              <a:rPr lang="en-US" sz="1400" dirty="0" smtClean="0"/>
              <a:t>                                        </a:t>
            </a:r>
          </a:p>
          <a:p>
            <a:pPr marL="0" indent="0">
              <a:buNone/>
            </a:pPr>
            <a:r>
              <a:rPr lang="en-US" sz="1400" dirty="0"/>
              <a:t> </a:t>
            </a:r>
            <a:r>
              <a:rPr lang="en-US" sz="1400" dirty="0" smtClean="0"/>
              <a:t>             P                                   Q                                                                     </a:t>
            </a:r>
          </a:p>
          <a:p>
            <a:pPr marL="0" indent="0">
              <a:buNone/>
            </a:pPr>
            <a:r>
              <a:rPr lang="en-US" sz="1400" dirty="0" smtClean="0"/>
              <a:t>                                                        -</a:t>
            </a:r>
            <a:r>
              <a:rPr lang="el-GR" sz="1400" dirty="0" smtClean="0"/>
              <a:t>δ</a:t>
            </a:r>
            <a:endParaRPr lang="en-US" sz="1400" dirty="0"/>
          </a:p>
          <a:p>
            <a:pPr marL="0" indent="0" algn="ctr">
              <a:buNone/>
            </a:pPr>
            <a:r>
              <a:rPr lang="en-US" sz="1400" dirty="0" smtClean="0"/>
              <a:t>        N                                             h S     </a:t>
            </a:r>
            <a:r>
              <a:rPr lang="ru-RU" sz="1400" dirty="0" smtClean="0"/>
              <a:t>       </a:t>
            </a:r>
            <a:r>
              <a:rPr lang="en-US" sz="1400" dirty="0" smtClean="0"/>
              <a:t>                                        </a:t>
            </a:r>
          </a:p>
          <a:p>
            <a:pPr marL="0" indent="0" algn="ctr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/>
              <a:t> </a:t>
            </a:r>
            <a:r>
              <a:rPr lang="en-US" sz="1400" dirty="0" smtClean="0"/>
              <a:t>             Q</a:t>
            </a:r>
            <a:r>
              <a:rPr lang="en-US" sz="800" dirty="0" smtClean="0"/>
              <a:t>1                                                     </a:t>
            </a:r>
            <a:r>
              <a:rPr lang="en-US" sz="1400" dirty="0" smtClean="0"/>
              <a:t>P</a:t>
            </a:r>
            <a:r>
              <a:rPr lang="en-US" sz="800" dirty="0" smtClean="0"/>
              <a:t>1</a:t>
            </a:r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r>
              <a:rPr lang="en-US" sz="1400" dirty="0" smtClean="0"/>
              <a:t>                                 Z</a:t>
            </a:r>
            <a:r>
              <a:rPr lang="en-US" sz="800" dirty="0" smtClean="0"/>
              <a:t>1</a:t>
            </a:r>
            <a:endParaRPr lang="en-US" sz="1400" dirty="0" smtClean="0"/>
          </a:p>
        </p:txBody>
      </p:sp>
      <p:sp>
        <p:nvSpPr>
          <p:cNvPr id="5" name="Овал 4"/>
          <p:cNvSpPr/>
          <p:nvPr/>
        </p:nvSpPr>
        <p:spPr>
          <a:xfrm>
            <a:off x="1027931" y="2451345"/>
            <a:ext cx="1728192" cy="18002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9" name="Прямая соединительная линия 8"/>
          <p:cNvCxnSpPr>
            <a:stCxn id="5" idx="0"/>
          </p:cNvCxnSpPr>
          <p:nvPr/>
        </p:nvCxnSpPr>
        <p:spPr>
          <a:xfrm>
            <a:off x="1892027" y="2451345"/>
            <a:ext cx="0" cy="1800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5" idx="1"/>
            <a:endCxn id="5" idx="5"/>
          </p:cNvCxnSpPr>
          <p:nvPr/>
        </p:nvCxnSpPr>
        <p:spPr>
          <a:xfrm>
            <a:off x="1281019" y="2714978"/>
            <a:ext cx="1222016" cy="12729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5" idx="3"/>
            <a:endCxn id="5" idx="7"/>
          </p:cNvCxnSpPr>
          <p:nvPr/>
        </p:nvCxnSpPr>
        <p:spPr>
          <a:xfrm flipV="1">
            <a:off x="1281019" y="2714978"/>
            <a:ext cx="1222016" cy="12729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5" idx="2"/>
            <a:endCxn id="5" idx="6"/>
          </p:cNvCxnSpPr>
          <p:nvPr/>
        </p:nvCxnSpPr>
        <p:spPr>
          <a:xfrm>
            <a:off x="1027931" y="3351445"/>
            <a:ext cx="172819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Дуга 15"/>
          <p:cNvSpPr/>
          <p:nvPr/>
        </p:nvSpPr>
        <p:spPr>
          <a:xfrm>
            <a:off x="2119840" y="2708617"/>
            <a:ext cx="526951" cy="667319"/>
          </a:xfrm>
          <a:prstGeom prst="arc">
            <a:avLst>
              <a:gd name="adj1" fmla="val 17146724"/>
              <a:gd name="adj2" fmla="val 21373005"/>
            </a:avLst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4-конечная звезда 19"/>
          <p:cNvSpPr/>
          <p:nvPr/>
        </p:nvSpPr>
        <p:spPr>
          <a:xfrm>
            <a:off x="2563384" y="2970745"/>
            <a:ext cx="166815" cy="143067"/>
          </a:xfrm>
          <a:prstGeom prst="star4">
            <a:avLst/>
          </a:prstGeom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Дуга 29"/>
          <p:cNvSpPr/>
          <p:nvPr/>
        </p:nvSpPr>
        <p:spPr>
          <a:xfrm>
            <a:off x="1266023" y="2445378"/>
            <a:ext cx="1222017" cy="767598"/>
          </a:xfrm>
          <a:prstGeom prst="arc">
            <a:avLst>
              <a:gd name="adj1" fmla="val 16200000"/>
              <a:gd name="adj2" fmla="val 21043644"/>
            </a:avLst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Дуга 30"/>
          <p:cNvSpPr/>
          <p:nvPr/>
        </p:nvSpPr>
        <p:spPr>
          <a:xfrm>
            <a:off x="2385640" y="3042277"/>
            <a:ext cx="355488" cy="457201"/>
          </a:xfrm>
          <a:prstGeom prst="arc">
            <a:avLst>
              <a:gd name="adj1" fmla="val 17754345"/>
              <a:gd name="adj2" fmla="val 1375538"/>
            </a:avLst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78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r>
              <a:rPr 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. </a:t>
            </a:r>
            <a:br>
              <a:rPr lang="ru-RU" sz="2800" dirty="0" smtClean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</a:br>
            <a:r>
              <a:rPr lang="ru-RU" sz="2800" i="1" dirty="0" smtClean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Звезда </a:t>
            </a:r>
            <a:r>
              <a:rPr lang="ru-RU" sz="2800" i="1" dirty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Вольф 359 имеет прямое восхождение α = 10</a:t>
            </a:r>
            <a:r>
              <a:rPr lang="ru-RU" sz="2800" i="1" baseline="30000" dirty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h</a:t>
            </a:r>
            <a:r>
              <a:rPr lang="ru-RU" sz="2800" i="1" dirty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56</a:t>
            </a:r>
            <a:r>
              <a:rPr lang="ru-RU" sz="2800" i="1" baseline="30000" dirty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m</a:t>
            </a:r>
            <a:r>
              <a:rPr lang="ru-RU" sz="2800" i="1" dirty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 </a:t>
            </a:r>
            <a:r>
              <a:rPr lang="ru-RU" sz="2800" i="1" dirty="0" smtClean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и </a:t>
            </a:r>
            <a:r>
              <a:rPr lang="ru-RU" sz="2800" i="1" dirty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склонение δ = 7</a:t>
            </a:r>
            <a:r>
              <a:rPr lang="ru-RU" sz="2800" i="1" baseline="30000" dirty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о</a:t>
            </a:r>
            <a:r>
              <a:rPr lang="ru-RU" sz="2800" i="1" dirty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01’. На каких широтах она является незаходящей? Рефракцией </a:t>
            </a:r>
            <a:r>
              <a:rPr lang="ru-RU" sz="2800" i="1" dirty="0" smtClean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пренебречь.</a:t>
            </a:r>
            <a:endParaRPr lang="ru-RU" sz="3600" i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19872" y="1988840"/>
            <a:ext cx="5266928" cy="4525963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Решение: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Звезда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является незаходящей, если ее высота в нижней кульминации больше нуля, т.е. </a:t>
            </a:r>
            <a:endParaRPr lang="en-US" dirty="0" smtClean="0"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Calibri"/>
                <a:cs typeface="Times New Roman"/>
              </a:rPr>
              <a:t/>
            </a:r>
            <a:br>
              <a:rPr lang="ru-RU" dirty="0">
                <a:latin typeface="Times New Roman"/>
                <a:ea typeface="Calibri"/>
                <a:cs typeface="Times New Roman"/>
              </a:rPr>
            </a:br>
            <a:r>
              <a:rPr lang="en-US" dirty="0" smtClean="0">
                <a:latin typeface="Times New Roman"/>
                <a:ea typeface="Calibri"/>
                <a:cs typeface="Times New Roman"/>
              </a:rPr>
              <a:t>                    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δ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&gt; 90</a:t>
            </a:r>
            <a:r>
              <a:rPr lang="ru-RU" baseline="30000" dirty="0">
                <a:latin typeface="Times New Roman"/>
                <a:ea typeface="Calibri"/>
                <a:cs typeface="Times New Roman"/>
              </a:rPr>
              <a:t>o</a:t>
            </a:r>
            <a:r>
              <a:rPr lang="ru-RU" dirty="0">
                <a:latin typeface="Times New Roman"/>
                <a:ea typeface="Calibri"/>
                <a:cs typeface="Times New Roman"/>
              </a:rPr>
              <a:t> +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φ,</a:t>
            </a:r>
            <a:endParaRPr lang="ru-RU" dirty="0" smtClean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Calibri"/>
              </a:rPr>
              <a:t>эта </a:t>
            </a:r>
            <a:r>
              <a:rPr lang="ru-RU" dirty="0">
                <a:latin typeface="Times New Roman"/>
                <a:ea typeface="Calibri"/>
              </a:rPr>
              <a:t>формула получена из условия для незаходящей звезды и формулы для высоты светила в нижней кульминации</a:t>
            </a:r>
            <a:r>
              <a:rPr lang="ru-RU" dirty="0" smtClean="0">
                <a:latin typeface="Times New Roman"/>
                <a:ea typeface="Calibri"/>
              </a:rPr>
              <a:t>:</a:t>
            </a:r>
            <a:endParaRPr lang="en-US" dirty="0" smtClean="0">
              <a:latin typeface="Times New Roman"/>
              <a:ea typeface="Calibri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Calibri"/>
              </a:rPr>
              <a:t> </a:t>
            </a:r>
            <a:br>
              <a:rPr lang="ru-RU" dirty="0">
                <a:latin typeface="Times New Roman"/>
                <a:ea typeface="Calibri"/>
              </a:rPr>
            </a:br>
            <a:r>
              <a:rPr lang="ru-RU" dirty="0" err="1">
                <a:latin typeface="Times New Roman"/>
                <a:ea typeface="Calibri"/>
              </a:rPr>
              <a:t>h</a:t>
            </a:r>
            <a:r>
              <a:rPr lang="ru-RU" baseline="-25000" dirty="0" err="1">
                <a:latin typeface="Times New Roman"/>
                <a:ea typeface="Calibri"/>
              </a:rPr>
              <a:t>н</a:t>
            </a:r>
            <a:r>
              <a:rPr lang="ru-RU" dirty="0">
                <a:latin typeface="Times New Roman"/>
                <a:ea typeface="Calibri"/>
              </a:rPr>
              <a:t> &gt; 0; </a:t>
            </a:r>
            <a:r>
              <a:rPr lang="ru-RU" dirty="0" err="1">
                <a:latin typeface="Times New Roman"/>
                <a:ea typeface="Calibri"/>
              </a:rPr>
              <a:t>h</a:t>
            </a:r>
            <a:r>
              <a:rPr lang="ru-RU" baseline="-25000" dirty="0" err="1">
                <a:latin typeface="Times New Roman"/>
                <a:ea typeface="Calibri"/>
              </a:rPr>
              <a:t>н</a:t>
            </a:r>
            <a:r>
              <a:rPr lang="ru-RU" dirty="0">
                <a:latin typeface="Times New Roman"/>
                <a:ea typeface="Calibri"/>
              </a:rPr>
              <a:t> = δ - 90</a:t>
            </a:r>
            <a:r>
              <a:rPr lang="ru-RU" baseline="30000" dirty="0">
                <a:latin typeface="Times New Roman"/>
                <a:ea typeface="Calibri"/>
              </a:rPr>
              <a:t>o</a:t>
            </a:r>
            <a:r>
              <a:rPr lang="ru-RU" dirty="0">
                <a:latin typeface="Times New Roman"/>
                <a:ea typeface="Calibri"/>
              </a:rPr>
              <a:t> + φ  или  φ &gt; 90</a:t>
            </a:r>
            <a:r>
              <a:rPr lang="ru-RU" baseline="30000" dirty="0">
                <a:latin typeface="Times New Roman"/>
                <a:ea typeface="Calibri"/>
              </a:rPr>
              <a:t>o</a:t>
            </a:r>
            <a:r>
              <a:rPr lang="ru-RU" dirty="0">
                <a:latin typeface="Times New Roman"/>
                <a:ea typeface="Calibri"/>
              </a:rPr>
              <a:t> - δ </a:t>
            </a:r>
            <a:br>
              <a:rPr lang="ru-RU" dirty="0">
                <a:latin typeface="Times New Roman"/>
                <a:ea typeface="Calibri"/>
              </a:rPr>
            </a:br>
            <a:r>
              <a:rPr lang="ru-RU" dirty="0">
                <a:latin typeface="Times New Roman"/>
                <a:ea typeface="Calibri"/>
              </a:rPr>
              <a:t>откуда   φ &gt; 90</a:t>
            </a:r>
            <a:r>
              <a:rPr lang="ru-RU" baseline="30000" dirty="0">
                <a:latin typeface="Times New Roman"/>
                <a:ea typeface="Calibri"/>
              </a:rPr>
              <a:t>o</a:t>
            </a:r>
            <a:r>
              <a:rPr lang="ru-RU" dirty="0">
                <a:latin typeface="Times New Roman"/>
                <a:ea typeface="Calibri"/>
              </a:rPr>
              <a:t> - 7</a:t>
            </a:r>
            <a:r>
              <a:rPr lang="ru-RU" baseline="30000" dirty="0">
                <a:latin typeface="Times New Roman"/>
                <a:ea typeface="Calibri"/>
              </a:rPr>
              <a:t>o</a:t>
            </a:r>
            <a:r>
              <a:rPr lang="ru-RU" dirty="0">
                <a:latin typeface="Times New Roman"/>
                <a:ea typeface="Calibri"/>
              </a:rPr>
              <a:t>01’ = 82</a:t>
            </a:r>
            <a:r>
              <a:rPr lang="ru-RU" baseline="30000" dirty="0">
                <a:latin typeface="Times New Roman"/>
                <a:ea typeface="Calibri"/>
              </a:rPr>
              <a:t>o</a:t>
            </a:r>
            <a:r>
              <a:rPr lang="ru-RU" dirty="0">
                <a:latin typeface="Times New Roman"/>
                <a:ea typeface="Calibri"/>
              </a:rPr>
              <a:t>59’ </a:t>
            </a:r>
            <a:br>
              <a:rPr lang="ru-RU" dirty="0">
                <a:latin typeface="Times New Roman"/>
                <a:ea typeface="Calibri"/>
              </a:rPr>
            </a:b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20888"/>
            <a:ext cx="266700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057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i="1" dirty="0">
                <a:latin typeface="Times New Roman"/>
                <a:ea typeface="Times New Roman"/>
              </a:rPr>
              <a:t> </a:t>
            </a:r>
            <a:r>
              <a:rPr lang="ru-RU" i="1" dirty="0">
                <a:latin typeface="Times New Roman"/>
                <a:ea typeface="Times New Roman"/>
              </a:rPr>
              <a:t>Небесная сфера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274838"/>
            <a:ext cx="3372554" cy="2980928"/>
          </a:xfrm>
        </p:spPr>
      </p:pic>
      <p:sp>
        <p:nvSpPr>
          <p:cNvPr id="5" name="Прямоугольник 4"/>
          <p:cNvSpPr/>
          <p:nvPr/>
        </p:nvSpPr>
        <p:spPr>
          <a:xfrm>
            <a:off x="4788024" y="2060848"/>
            <a:ext cx="396044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Небесная </a:t>
            </a: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сфера– 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воображаемая сфера произвольного радиуса, в центре которой находится глаз наблюдателя. На поверхность  этой сферы проецируют видимое положение всех светил, отвлекаясь от действительных расстояний, и рассматривают лишь угловое расстояние между ними.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841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580926"/>
          </a:xfrm>
        </p:spPr>
        <p:txBody>
          <a:bodyPr>
            <a:normAutofit fontScale="90000"/>
          </a:bodyPr>
          <a:lstStyle/>
          <a:p>
            <a:r>
              <a:rPr lang="ru-RU" i="1" dirty="0"/>
              <a:t>Основные линии и точки небесной сферы</a:t>
            </a:r>
            <a:r>
              <a:rPr lang="ru-RU" dirty="0"/>
              <a:t>.</a:t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2690336"/>
            <a:ext cx="32403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зенит;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 </a:t>
            </a:r>
            <a:r>
              <a:rPr lang="en-US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ꞌ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надир;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ZZ</a:t>
            </a:r>
            <a:r>
              <a:rPr lang="en-US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ꞌ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отвесная линия;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северный полюс мира;</a:t>
            </a:r>
            <a:r>
              <a:rPr lang="ru-RU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 </a:t>
            </a:r>
            <a:r>
              <a:rPr lang="ru-RU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южный полюс мира; 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PP </a:t>
            </a:r>
            <a:r>
              <a:rPr lang="ru-RU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ось мира – ось видимого вращения небесной сферы</a:t>
            </a:r>
            <a:r>
              <a:rPr lang="ru-RU" sz="2000" dirty="0"/>
              <a:t>;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01276"/>
            <a:ext cx="4392488" cy="2923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797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sz="4000" i="1" dirty="0">
                <a:solidFill>
                  <a:prstClr val="black"/>
                </a:solidFill>
              </a:rPr>
              <a:t>Основные линии и точки небесной сферы</a:t>
            </a:r>
            <a:r>
              <a:rPr lang="ru-RU" sz="4000" dirty="0">
                <a:solidFill>
                  <a:prstClr val="black"/>
                </a:solidFill>
              </a:rPr>
              <a:t>.</a:t>
            </a:r>
            <a:br>
              <a:rPr lang="ru-RU" sz="4000" dirty="0">
                <a:solidFill>
                  <a:prstClr val="black"/>
                </a:solidFill>
              </a:rPr>
            </a:br>
            <a:endParaRPr lang="ru-RU" dirty="0"/>
          </a:p>
        </p:txBody>
      </p:sp>
      <p:pic>
        <p:nvPicPr>
          <p:cNvPr id="205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475252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48064" y="1772817"/>
            <a:ext cx="3672408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</a:rPr>
              <a:t>Плоскость перпендикулярная отвесной линии и проходящая через центр небесной сферы называется </a:t>
            </a:r>
            <a:r>
              <a:rPr lang="ru-RU" sz="1400" i="1" dirty="0">
                <a:latin typeface="Times New Roman"/>
                <a:ea typeface="Times New Roman"/>
              </a:rPr>
              <a:t>плоскостью истинного математического горизонта.</a:t>
            </a:r>
            <a:endParaRPr lang="ru-RU" sz="1400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</a:rPr>
              <a:t>Ось мира для наблюдателя всегда параллельна оси вращения Земли.</a:t>
            </a:r>
          </a:p>
          <a:p>
            <a:pPr indent="450215" algn="just"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</a:rPr>
              <a:t>Плоскость, проходящая через центр небесной сферы, перпендикулярно оси мира называется </a:t>
            </a:r>
            <a:r>
              <a:rPr lang="ru-RU" sz="1400" i="1" dirty="0">
                <a:latin typeface="Times New Roman"/>
                <a:ea typeface="Times New Roman"/>
              </a:rPr>
              <a:t>небесным экватором.</a:t>
            </a:r>
            <a:endParaRPr lang="ru-RU" sz="1400" dirty="0"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400" dirty="0">
                <a:latin typeface="Times New Roman"/>
                <a:ea typeface="Times New Roman"/>
              </a:rPr>
              <a:t>Точки, в которых небесный экватор пересекает плоскость истинного математического горизонта, называются точками Востока (</a:t>
            </a:r>
            <a:r>
              <a:rPr lang="en-US" sz="1400" dirty="0">
                <a:latin typeface="Times New Roman"/>
                <a:ea typeface="Times New Roman"/>
              </a:rPr>
              <a:t>E</a:t>
            </a:r>
            <a:r>
              <a:rPr lang="ru-RU" sz="1400" dirty="0">
                <a:latin typeface="Times New Roman"/>
                <a:ea typeface="Times New Roman"/>
              </a:rPr>
              <a:t>) и Запада (</a:t>
            </a:r>
            <a:r>
              <a:rPr lang="en-US" sz="1400" dirty="0">
                <a:latin typeface="Times New Roman"/>
                <a:ea typeface="Times New Roman"/>
              </a:rPr>
              <a:t>W</a:t>
            </a:r>
            <a:r>
              <a:rPr lang="ru-RU" sz="1400" dirty="0">
                <a:latin typeface="Times New Roman"/>
                <a:ea typeface="Times New Roman"/>
              </a:rPr>
              <a:t>). Две другие равно отдаленные от них называются точками Севера (</a:t>
            </a:r>
            <a:r>
              <a:rPr lang="en-US" sz="1400" dirty="0">
                <a:latin typeface="Times New Roman"/>
                <a:ea typeface="Times New Roman"/>
              </a:rPr>
              <a:t>N</a:t>
            </a:r>
            <a:r>
              <a:rPr lang="ru-RU" sz="1400" dirty="0">
                <a:latin typeface="Times New Roman"/>
                <a:ea typeface="Times New Roman"/>
              </a:rPr>
              <a:t>) и Юга (</a:t>
            </a:r>
            <a:r>
              <a:rPr lang="en-US" sz="1400" dirty="0">
                <a:latin typeface="Times New Roman"/>
                <a:ea typeface="Times New Roman"/>
              </a:rPr>
              <a:t>S</a:t>
            </a:r>
            <a:r>
              <a:rPr lang="ru-RU" sz="1400" dirty="0">
                <a:latin typeface="Times New Roman"/>
                <a:ea typeface="Times New Roman"/>
              </a:rPr>
              <a:t>).</a:t>
            </a:r>
          </a:p>
          <a:p>
            <a:pPr indent="450215" algn="just">
              <a:spcAft>
                <a:spcPts val="0"/>
              </a:spcAft>
            </a:pPr>
            <a:r>
              <a:rPr lang="en-US" sz="1400" dirty="0">
                <a:latin typeface="Times New Roman"/>
                <a:ea typeface="Times New Roman"/>
              </a:rPr>
              <a:t>SN</a:t>
            </a:r>
            <a:r>
              <a:rPr lang="ru-RU" sz="1400" dirty="0">
                <a:latin typeface="Times New Roman"/>
                <a:ea typeface="Times New Roman"/>
              </a:rPr>
              <a:t> – полуденная линия.</a:t>
            </a:r>
          </a:p>
          <a:p>
            <a:r>
              <a:rPr lang="ru-RU" sz="1400" dirty="0">
                <a:latin typeface="Times New Roman"/>
                <a:ea typeface="Times New Roman"/>
              </a:rPr>
              <a:t>Окружность, проходящая через полюсы мира, зенит, надир, через точку Севера и Юга называется </a:t>
            </a:r>
            <a:r>
              <a:rPr lang="ru-RU" sz="1400" i="1" dirty="0">
                <a:latin typeface="Times New Roman"/>
                <a:ea typeface="Times New Roman"/>
              </a:rPr>
              <a:t>небесным меридианом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08264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220886"/>
          </a:xfrm>
        </p:spPr>
        <p:txBody>
          <a:bodyPr>
            <a:normAutofit fontScale="90000"/>
          </a:bodyPr>
          <a:lstStyle/>
          <a:p>
            <a:pPr indent="450215">
              <a:lnSpc>
                <a:spcPts val="4800"/>
              </a:lnSpc>
              <a:spcAft>
                <a:spcPts val="0"/>
              </a:spcAft>
            </a:pPr>
            <a:r>
              <a:rPr lang="ru-RU" i="1" dirty="0" smtClean="0">
                <a:latin typeface="Times New Roman"/>
                <a:ea typeface="Times New Roman"/>
              </a:rPr>
              <a:t>Горизонтальная система </a:t>
            </a:r>
            <a:r>
              <a:rPr lang="ru-RU" i="1" dirty="0">
                <a:latin typeface="Times New Roman"/>
                <a:ea typeface="Times New Roman"/>
              </a:rPr>
              <a:t>координат</a:t>
            </a:r>
            <a:r>
              <a:rPr lang="ru-RU" sz="4000" dirty="0">
                <a:latin typeface="Times New Roman"/>
                <a:ea typeface="Times New Roman"/>
              </a:rPr>
              <a:t/>
            </a:r>
            <a:br>
              <a:rPr lang="ru-RU" sz="4000" dirty="0">
                <a:latin typeface="Times New Roman"/>
                <a:ea typeface="Times New Roman"/>
              </a:rPr>
            </a:br>
            <a:r>
              <a:rPr lang="ru-RU" dirty="0">
                <a:latin typeface="Times New Roman"/>
                <a:ea typeface="Times New Roman"/>
              </a:rPr>
              <a:t> </a:t>
            </a:r>
            <a:r>
              <a:rPr lang="ru-RU" sz="4000" dirty="0">
                <a:latin typeface="Times New Roman"/>
                <a:ea typeface="Times New Roman"/>
              </a:rPr>
              <a:t/>
            </a:r>
            <a:br>
              <a:rPr lang="ru-RU" sz="4000" dirty="0">
                <a:latin typeface="Times New Roman"/>
                <a:ea typeface="Times New Roman"/>
              </a:rPr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3047619" cy="2647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91880" y="2069874"/>
            <a:ext cx="525658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Предназначена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для непосредственных наблюдений.</a:t>
            </a:r>
          </a:p>
          <a:p>
            <a:pPr indent="450215" algn="just"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Основная линия –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отвесная (вертикальная) линия.</a:t>
            </a:r>
          </a:p>
          <a:p>
            <a:pPr indent="450215" algn="just">
              <a:spcAft>
                <a:spcPts val="0"/>
              </a:spcAft>
            </a:pPr>
            <a:r>
              <a:rPr lang="ru-RU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Основная плоскость –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плоскость истинного математического горизонта.</a:t>
            </a:r>
          </a:p>
          <a:p>
            <a:pPr indent="450215"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Через зенит, надир и точку, в которой в данный момент находится светило </a:t>
            </a:r>
            <a:r>
              <a:rPr lang="en-US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M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можно провести большой полукруг небесной сферы, который называется </a:t>
            </a:r>
            <a:r>
              <a:rPr lang="ru-RU" b="1" i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вертикалом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или кругом высоты. Мгновенное положение светила </a:t>
            </a:r>
            <a:r>
              <a:rPr lang="en-US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M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относительно горизонта и небесного меридиана определяется двумя координатами: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высотой </a:t>
            </a:r>
            <a:r>
              <a:rPr lang="en-US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h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азимутом</a:t>
            </a:r>
            <a:r>
              <a:rPr lang="en-US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A</a:t>
            </a:r>
            <a:r>
              <a:rPr lang="ru-RU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400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sz="4000" i="1" dirty="0">
                <a:solidFill>
                  <a:prstClr val="black"/>
                </a:solidFill>
              </a:rPr>
              <a:t>Основные линии и точки небесной сферы</a:t>
            </a:r>
            <a:r>
              <a:rPr lang="ru-RU" sz="4000" dirty="0">
                <a:solidFill>
                  <a:prstClr val="black"/>
                </a:solidFill>
              </a:rPr>
              <a:t>.</a:t>
            </a:r>
            <a:br>
              <a:rPr lang="ru-RU" sz="4000" dirty="0">
                <a:solidFill>
                  <a:prstClr val="black"/>
                </a:solidFill>
              </a:rPr>
            </a:br>
            <a:endParaRPr lang="ru-RU" dirty="0"/>
          </a:p>
        </p:txBody>
      </p:sp>
      <p:pic>
        <p:nvPicPr>
          <p:cNvPr id="205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475252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48064" y="1772817"/>
            <a:ext cx="3672408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Плоскость перпендикулярная отвесной линии и проходящая через центр небесной сферы называется </a:t>
            </a:r>
            <a:r>
              <a:rPr lang="ru-RU" sz="1400" i="1" dirty="0">
                <a:solidFill>
                  <a:prstClr val="black"/>
                </a:solidFill>
                <a:latin typeface="Times New Roman"/>
                <a:ea typeface="Times New Roman"/>
              </a:rPr>
              <a:t>плоскостью истинного математического горизонта.</a:t>
            </a:r>
            <a:endParaRPr lang="ru-RU" sz="1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indent="450215" algn="just"/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Ось мира для наблюдателя всегда параллельна оси вращения Земли.</a:t>
            </a:r>
          </a:p>
          <a:p>
            <a:pPr indent="450215" algn="just"/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Плоскость, проходящая через центр небесной сферы, перпендикулярно оси мира называется </a:t>
            </a:r>
            <a:r>
              <a:rPr lang="ru-RU" sz="1400" i="1" dirty="0">
                <a:solidFill>
                  <a:prstClr val="black"/>
                </a:solidFill>
                <a:latin typeface="Times New Roman"/>
                <a:ea typeface="Times New Roman"/>
              </a:rPr>
              <a:t>небесным экватором.</a:t>
            </a:r>
            <a:endParaRPr lang="ru-RU" sz="14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indent="450215" algn="just"/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Точки, в которых небесный экватор пересекает плоскость истинного математического горизонта, называются точками Востока (</a:t>
            </a:r>
            <a:r>
              <a:rPr lang="en-US" sz="1400" dirty="0">
                <a:solidFill>
                  <a:prstClr val="black"/>
                </a:solidFill>
                <a:latin typeface="Times New Roman"/>
                <a:ea typeface="Times New Roman"/>
              </a:rPr>
              <a:t>E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) и Запада (</a:t>
            </a:r>
            <a:r>
              <a:rPr lang="en-US" sz="1400" dirty="0">
                <a:solidFill>
                  <a:prstClr val="black"/>
                </a:solidFill>
                <a:latin typeface="Times New Roman"/>
                <a:ea typeface="Times New Roman"/>
              </a:rPr>
              <a:t>W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). Две другие равно отдаленные от них называются точками Севера (</a:t>
            </a:r>
            <a:r>
              <a:rPr lang="en-US" sz="1400" dirty="0">
                <a:solidFill>
                  <a:prstClr val="black"/>
                </a:solidFill>
                <a:latin typeface="Times New Roman"/>
                <a:ea typeface="Times New Roman"/>
              </a:rPr>
              <a:t>N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) и Юга (</a:t>
            </a:r>
            <a:r>
              <a:rPr lang="en-US" sz="1400" dirty="0">
                <a:solidFill>
                  <a:prstClr val="black"/>
                </a:solidFill>
                <a:latin typeface="Times New Roman"/>
                <a:ea typeface="Times New Roman"/>
              </a:rPr>
              <a:t>S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).</a:t>
            </a:r>
          </a:p>
          <a:p>
            <a:pPr indent="450215" algn="just"/>
            <a:r>
              <a:rPr lang="en-US" sz="1400" dirty="0">
                <a:solidFill>
                  <a:prstClr val="black"/>
                </a:solidFill>
                <a:latin typeface="Times New Roman"/>
                <a:ea typeface="Times New Roman"/>
              </a:rPr>
              <a:t>SN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 – полуденная линия.</a:t>
            </a:r>
          </a:p>
          <a:p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</a:rPr>
              <a:t>Окружность, проходящая через полюсы мира, зенит, надир, через точку Севера и Юга называется </a:t>
            </a:r>
            <a:r>
              <a:rPr lang="ru-RU" sz="1400" i="1" dirty="0">
                <a:solidFill>
                  <a:prstClr val="black"/>
                </a:solidFill>
                <a:latin typeface="Times New Roman"/>
                <a:ea typeface="Times New Roman"/>
              </a:rPr>
              <a:t>небесным меридианом</a:t>
            </a:r>
            <a:endParaRPr lang="ru-RU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85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i="1" dirty="0">
                <a:solidFill>
                  <a:prstClr val="black"/>
                </a:solidFill>
                <a:latin typeface="Times New Roman"/>
                <a:ea typeface="Times New Roman"/>
              </a:rPr>
              <a:t>К</a:t>
            </a:r>
            <a:r>
              <a:rPr lang="ru-RU" sz="4000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оординаты</a:t>
            </a:r>
            <a:r>
              <a:rPr lang="ru-RU" sz="3600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 горизонтальной системы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800331"/>
            <a:ext cx="2411760" cy="2215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5" name="Picture 2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7215"/>
            <a:ext cx="8136904" cy="1367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26" name="Picture 3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013176"/>
            <a:ext cx="8136904" cy="1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094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/>
              <a:t>Э</a:t>
            </a:r>
            <a:r>
              <a:rPr lang="ru-RU" i="1" dirty="0" smtClean="0"/>
              <a:t>кваториальная </a:t>
            </a:r>
            <a:r>
              <a:rPr lang="ru-RU" i="1" dirty="0"/>
              <a:t>система координат</a:t>
            </a:r>
            <a:endParaRPr lang="ru-RU" dirty="0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819400"/>
            <a:ext cx="6012160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2132856"/>
            <a:ext cx="6230088" cy="3201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297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Координаты экваториальной системы</a:t>
            </a:r>
            <a:endParaRPr lang="ru-RU" dirty="0"/>
          </a:p>
        </p:txBody>
      </p:sp>
      <p:pic>
        <p:nvPicPr>
          <p:cNvPr id="614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72817"/>
            <a:ext cx="6912768" cy="1296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256" y="5474919"/>
            <a:ext cx="7200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980577"/>
            <a:ext cx="4690914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550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1117</TotalTime>
  <Words>676</Words>
  <Application>Microsoft Office PowerPoint</Application>
  <PresentationFormat>Экран (4:3)</PresentationFormat>
  <Paragraphs>90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Практические основы астрономии</vt:lpstr>
      <vt:lpstr> Небесная сфера</vt:lpstr>
      <vt:lpstr>Основные линии и точки небесной сферы. </vt:lpstr>
      <vt:lpstr>Основные линии и точки небесной сферы. </vt:lpstr>
      <vt:lpstr>Горизонтальная система координат   </vt:lpstr>
      <vt:lpstr>Основные линии и точки небесной сферы. </vt:lpstr>
      <vt:lpstr>Координаты горизонтальной системы</vt:lpstr>
      <vt:lpstr>Экваториальная система координат</vt:lpstr>
      <vt:lpstr>Координаты экваториальной системы</vt:lpstr>
      <vt:lpstr>Эклиптика</vt:lpstr>
      <vt:lpstr>Эклиптика</vt:lpstr>
      <vt:lpstr>Определение географической широты</vt:lpstr>
      <vt:lpstr>Верхняя кульминация светил к югу от зенита</vt:lpstr>
      <vt:lpstr>Верхняя кульминация светил к северу от зенита.</vt:lpstr>
      <vt:lpstr>Нижняя кульминация светил к северу от зенита</vt:lpstr>
      <vt:lpstr>Нижняя кульминация светил к югу от зенита</vt:lpstr>
      <vt:lpstr>                                          Задача 1</vt:lpstr>
      <vt:lpstr>Задача 2.  Звезда Вольф 359 имеет прямое восхождение α = 10h56m и склонение δ = 7о01’. На каких широтах она является незаходящей? Рефракцией пренебречь.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Определение горизонтальных и экваториальных координат звезд</dc:title>
  <dc:creator>Жека</dc:creator>
  <cp:lastModifiedBy>Жека</cp:lastModifiedBy>
  <cp:revision>47</cp:revision>
  <dcterms:created xsi:type="dcterms:W3CDTF">2017-05-06T06:23:49Z</dcterms:created>
  <dcterms:modified xsi:type="dcterms:W3CDTF">2017-08-23T00:32:34Z</dcterms:modified>
</cp:coreProperties>
</file>